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  <p:sldMasterId id="2147483682" r:id="rId5"/>
    <p:sldMasterId id="2147483689" r:id="rId6"/>
  </p:sldMasterIdLst>
  <p:notesMasterIdLst>
    <p:notesMasterId r:id="rId14"/>
  </p:notesMasterIdLst>
  <p:handoutMasterIdLst>
    <p:handoutMasterId r:id="rId15"/>
  </p:handoutMasterIdLst>
  <p:sldIdLst>
    <p:sldId id="336" r:id="rId7"/>
    <p:sldId id="307" r:id="rId8"/>
    <p:sldId id="328" r:id="rId9"/>
    <p:sldId id="335" r:id="rId10"/>
    <p:sldId id="332" r:id="rId11"/>
    <p:sldId id="333" r:id="rId12"/>
    <p:sldId id="327" r:id="rId13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05">
          <p15:clr>
            <a:srgbClr val="A4A3A4"/>
          </p15:clr>
        </p15:guide>
        <p15:guide id="3" orient="horz" pos="2754">
          <p15:clr>
            <a:srgbClr val="A4A3A4"/>
          </p15:clr>
        </p15:guide>
        <p15:guide id="4" orient="horz" pos="531">
          <p15:clr>
            <a:srgbClr val="A4A3A4"/>
          </p15:clr>
        </p15:guide>
        <p15:guide id="5" orient="horz" pos="940">
          <p15:clr>
            <a:srgbClr val="A4A3A4"/>
          </p15:clr>
        </p15:guide>
        <p15:guide id="6" orient="horz" pos="849">
          <p15:clr>
            <a:srgbClr val="A4A3A4"/>
          </p15:clr>
        </p15:guide>
        <p15:guide id="7" orient="horz" pos="1756">
          <p15:clr>
            <a:srgbClr val="A4A3A4"/>
          </p15:clr>
        </p15:guide>
        <p15:guide id="8" pos="2880">
          <p15:clr>
            <a:srgbClr val="A4A3A4"/>
          </p15:clr>
        </p15:guide>
        <p15:guide id="9" pos="295">
          <p15:clr>
            <a:srgbClr val="A4A3A4"/>
          </p15:clr>
        </p15:guide>
        <p15:guide id="10" pos="5465">
          <p15:clr>
            <a:srgbClr val="A4A3A4"/>
          </p15:clr>
        </p15:guide>
        <p15:guide id="11" pos="1156">
          <p15:clr>
            <a:srgbClr val="A4A3A4"/>
          </p15:clr>
        </p15:guide>
        <p15:guide id="12" pos="1973">
          <p15:clr>
            <a:srgbClr val="A4A3A4"/>
          </p15:clr>
        </p15:guide>
        <p15:guide id="13" pos="3787">
          <p15:clr>
            <a:srgbClr val="A4A3A4"/>
          </p15:clr>
        </p15:guide>
        <p15:guide id="14" pos="46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6917" autoAdjust="0"/>
  </p:normalViewPr>
  <p:slideViewPr>
    <p:cSldViewPr showGuides="1">
      <p:cViewPr varScale="1">
        <p:scale>
          <a:sx n="70" d="100"/>
          <a:sy n="70" d="100"/>
        </p:scale>
        <p:origin x="1128" y="52"/>
      </p:cViewPr>
      <p:guideLst>
        <p:guide orient="horz" pos="1620"/>
        <p:guide orient="horz" pos="305"/>
        <p:guide orient="horz" pos="2754"/>
        <p:guide orient="horz" pos="531"/>
        <p:guide orient="horz" pos="940"/>
        <p:guide orient="horz" pos="849"/>
        <p:guide orient="horz" pos="1756"/>
        <p:guide pos="2880"/>
        <p:guide pos="295"/>
        <p:guide pos="5465"/>
        <p:guide pos="1156"/>
        <p:guide pos="1973"/>
        <p:guide pos="3787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0968A-C5CD-48D6-8084-81464DC378B1}" type="datetimeFigureOut">
              <a:rPr lang="fi-FI" sz="800" smtClean="0"/>
              <a:t>22.11.2021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22C6F-5F5C-45CE-A66E-8D600E059F7A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6316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F012230E-46B9-4165-8898-A333A13AD8A2}" type="datetimeFigureOut">
              <a:rPr lang="fi-FI" smtClean="0"/>
              <a:pPr/>
              <a:t>22.11.2021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861129"/>
            <a:ext cx="5472608" cy="30783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94EC3156-D817-4798-A24F-2085AE08226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33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3156-D817-4798-A24F-2085AE082267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330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92150" y="860425"/>
            <a:ext cx="5473700" cy="30797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3156-D817-4798-A24F-2085AE082267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22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92150" y="860425"/>
            <a:ext cx="5473700" cy="30797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30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la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EA8-9BD5-0C44-913D-A31C1281868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3131863" y="1693158"/>
            <a:ext cx="2880000" cy="1757183"/>
            <a:chOff x="6372200" y="3003798"/>
            <a:chExt cx="720725" cy="439738"/>
          </a:xfrm>
        </p:grpSpPr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649212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D5B0E4-9D3D-1B43-812D-DC44E791024D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529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1492250"/>
            <a:ext cx="2664842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2250"/>
            <a:ext cx="2660650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14F9-EB2B-0D4F-8F28-271F12107DB4}" type="datetime1">
              <a:rPr lang="fi-FI" smtClean="0"/>
              <a:t>22.11.2021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1141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2662238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9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779662"/>
            <a:ext cx="2663824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EC-92F7-6B4E-8279-5EB71B38C0C5}" type="datetime1">
              <a:rPr lang="fi-FI" smtClean="0"/>
              <a:t>22.11.2021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130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5473700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5473700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0B84-8DDB-8C40-AD8F-F50D046CC222}" type="datetime1">
              <a:rPr lang="fi-FI" smtClean="0"/>
              <a:t>22.11.2021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431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3E03-6B74-054C-8C1B-76808F4A963F}" type="datetime1">
              <a:rPr lang="fi-FI" smtClean="0"/>
              <a:t>22.11.2021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79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2736850" cy="863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150" y="1492249"/>
            <a:ext cx="2736850" cy="28797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292725" y="0"/>
            <a:ext cx="3851275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A40-F9D2-9F41-9B67-6B25AE089B08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236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3A67-8930-2C4B-8A90-863E1F9BC8A2}" type="datetime1">
              <a:rPr lang="fi-FI" smtClean="0"/>
              <a:t>22.11.2021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112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048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F_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.1.2018"/>
          <p:cNvSpPr txBox="1"/>
          <p:nvPr/>
        </p:nvSpPr>
        <p:spPr>
          <a:xfrm>
            <a:off x="6040743" y="4665187"/>
            <a:ext cx="978869" cy="144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2200" spc="-11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sz="938">
              <a:solidFill>
                <a:srgbClr val="002EA2"/>
              </a:solidFill>
              <a:latin typeface="Finlandica" charset="0"/>
              <a:ea typeface="Finlandica" charset="0"/>
              <a:cs typeface="Finlandic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43626" y="4647938"/>
            <a:ext cx="343364" cy="2366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6CB4B4D-7CA3-9044-876B-883B54F8677D}" type="slidenum">
              <a:rPr lang="uk-UA" sz="938" smtClean="0">
                <a:solidFill>
                  <a:srgbClr val="002EA2"/>
                </a:solidFill>
                <a:latin typeface="Finlandica" charset="0"/>
                <a:ea typeface="Finlandica" charset="0"/>
                <a:cs typeface="Finlandica" charset="0"/>
              </a:rPr>
              <a:pPr/>
              <a:t>‹#›</a:t>
            </a:fld>
            <a:endParaRPr lang="en-US" sz="938">
              <a:solidFill>
                <a:srgbClr val="002EA2"/>
              </a:solidFill>
              <a:latin typeface="Finlandica" charset="0"/>
              <a:ea typeface="Finlandica" charset="0"/>
              <a:cs typeface="Finlandica" charset="0"/>
            </a:endParaRPr>
          </a:p>
        </p:txBody>
      </p:sp>
      <p:sp>
        <p:nvSpPr>
          <p:cNvPr id="12" name="alaotsikko"/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366728" y="450677"/>
            <a:ext cx="5805474" cy="730425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indent="0" algn="l" defTabSz="30956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3000" b="1" cap="all" spc="-135" baseline="0">
                <a:solidFill>
                  <a:srgbClr val="002EA2"/>
                </a:solidFill>
                <a:latin typeface="Finlandica" charset="0"/>
                <a:ea typeface="Finlandica" charset="0"/>
                <a:cs typeface="Finlandica" charset="0"/>
                <a:sym typeface="Arial"/>
              </a:defRPr>
            </a:lvl1pPr>
          </a:lstStyle>
          <a:p>
            <a:r>
              <a:rPr lang="fi-FI"/>
              <a:t>HEADER </a:t>
            </a: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, </a:t>
            </a:r>
            <a:r>
              <a:rPr lang="fi-FI" err="1"/>
              <a:t>consectetur</a:t>
            </a:r>
            <a:r>
              <a:rPr lang="fi-FI"/>
              <a:t> </a:t>
            </a:r>
            <a:r>
              <a:rPr lang="fi-FI" err="1"/>
              <a:t>incidunt</a:t>
            </a:r>
            <a:r>
              <a:rPr lang="fi-FI"/>
              <a:t> </a:t>
            </a:r>
            <a:r>
              <a:rPr lang="fi-FI" err="1"/>
              <a:t>ut</a:t>
            </a:r>
            <a:endParaRPr lang="fi-FI"/>
          </a:p>
        </p:txBody>
      </p:sp>
      <p:sp>
        <p:nvSpPr>
          <p:cNvPr id="13" name="alaotsikko"/>
          <p:cNvSpPr txBox="1">
            <a:spLocks noGrp="1"/>
          </p:cNvSpPr>
          <p:nvPr>
            <p:ph type="body" sz="half" idx="26" hasCustomPrompt="1"/>
          </p:nvPr>
        </p:nvSpPr>
        <p:spPr>
          <a:xfrm>
            <a:off x="366728" y="1313445"/>
            <a:ext cx="3662349" cy="382007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indent="0" algn="l" defTabSz="309567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1500" b="0" cap="none" spc="-56" baseline="0">
                <a:solidFill>
                  <a:schemeClr val="tx2"/>
                </a:solidFill>
                <a:latin typeface="Finlandica" charset="0"/>
                <a:ea typeface="Finlandica" charset="0"/>
                <a:cs typeface="Finlandica" charset="0"/>
                <a:sym typeface="Arial"/>
              </a:defRPr>
            </a:lvl1pPr>
          </a:lstStyle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, </a:t>
            </a:r>
            <a:r>
              <a:rPr lang="fi-FI" err="1"/>
              <a:t>consectetur</a:t>
            </a:r>
            <a:r>
              <a:rPr lang="fi-FI"/>
              <a:t> </a:t>
            </a:r>
            <a:r>
              <a:rPr lang="fi-FI" err="1"/>
              <a:t>incidunt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 </a:t>
            </a:r>
            <a:r>
              <a:rPr lang="fi-FI" err="1"/>
              <a:t>concecterur</a:t>
            </a:r>
            <a:r>
              <a:rPr lang="fi-FI"/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5559" y="1853418"/>
            <a:ext cx="4858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b="0">
                <a:solidFill>
                  <a:srgbClr val="002EA2"/>
                </a:solidFill>
                <a:latin typeface="Finlandica" charset="0"/>
              </a:rPr>
              <a:t>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478383" y="1991918"/>
            <a:ext cx="0" cy="220860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02678" y="1853418"/>
            <a:ext cx="4858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b="0">
                <a:solidFill>
                  <a:srgbClr val="0044B2"/>
                </a:solidFill>
                <a:latin typeface="Finlandica" charset="0"/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684033" y="1991918"/>
            <a:ext cx="0" cy="220860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81209" y="1991918"/>
            <a:ext cx="0" cy="220860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685544" y="1853418"/>
            <a:ext cx="4858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b="0">
                <a:solidFill>
                  <a:srgbClr val="0044B2"/>
                </a:solidFill>
                <a:latin typeface="Finlandica" charset="0"/>
              </a:rPr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00095" y="1853418"/>
            <a:ext cx="4858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b="0">
                <a:solidFill>
                  <a:srgbClr val="0044B2"/>
                </a:solidFill>
                <a:latin typeface="Finlandica" charset="0"/>
              </a:rPr>
              <a:t>4</a:t>
            </a:r>
          </a:p>
        </p:txBody>
      </p:sp>
      <p:sp>
        <p:nvSpPr>
          <p:cNvPr id="44" name="alaotsikko"/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436375" y="2577133"/>
            <a:ext cx="1872455" cy="1623395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marR="0" indent="0" algn="l" defTabSz="309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smtClean="0">
                <a:effectLst/>
              </a:defRPr>
            </a:lvl1pPr>
          </a:lstStyle>
          <a:p>
            <a:r>
              <a:rPr lang="en-US" sz="1200">
                <a:solidFill>
                  <a:schemeClr val="tx2"/>
                </a:solidFill>
              </a:rPr>
              <a:t>Lorem ipsum dolor sit </a:t>
            </a:r>
            <a:r>
              <a:rPr lang="en-US" sz="1200" err="1">
                <a:solidFill>
                  <a:schemeClr val="tx2"/>
                </a:solidFill>
              </a:rPr>
              <a:t>amet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consectetur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adipiscing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elit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sed</a:t>
            </a:r>
            <a:r>
              <a:rPr lang="en-US" sz="1200">
                <a:solidFill>
                  <a:schemeClr val="tx2"/>
                </a:solidFill>
              </a:rPr>
              <a:t> do </a:t>
            </a:r>
            <a:r>
              <a:rPr lang="en-US" sz="1200" err="1">
                <a:solidFill>
                  <a:schemeClr val="tx2"/>
                </a:solidFill>
              </a:rPr>
              <a:t>eiusmod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tempor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incididunt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labore</a:t>
            </a:r>
            <a:r>
              <a:rPr lang="en-US" sz="1200">
                <a:solidFill>
                  <a:schemeClr val="tx2"/>
                </a:solidFill>
              </a:rPr>
              <a:t> et </a:t>
            </a:r>
            <a:r>
              <a:rPr lang="en-US" sz="1200" err="1">
                <a:solidFill>
                  <a:schemeClr val="tx2"/>
                </a:solidFill>
              </a:rPr>
              <a:t>dolore</a:t>
            </a:r>
            <a:r>
              <a:rPr lang="en-US" sz="1200">
                <a:solidFill>
                  <a:schemeClr val="tx2"/>
                </a:solidFill>
              </a:rPr>
              <a:t> magna </a:t>
            </a:r>
            <a:r>
              <a:rPr lang="en-US" sz="1200" err="1">
                <a:solidFill>
                  <a:schemeClr val="tx2"/>
                </a:solidFill>
              </a:rPr>
              <a:t>aliqua</a:t>
            </a:r>
            <a:r>
              <a:rPr lang="en-US" sz="1200">
                <a:solidFill>
                  <a:schemeClr val="tx2"/>
                </a:solidFill>
              </a:rPr>
              <a:t>.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enim</a:t>
            </a:r>
            <a:r>
              <a:rPr lang="en-US" sz="1200">
                <a:solidFill>
                  <a:schemeClr val="tx2"/>
                </a:solidFill>
              </a:rPr>
              <a:t> ad minim </a:t>
            </a:r>
            <a:r>
              <a:rPr lang="en-US" sz="1200" err="1">
                <a:solidFill>
                  <a:schemeClr val="tx2"/>
                </a:solidFill>
              </a:rPr>
              <a:t>veniam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quis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nostrud</a:t>
            </a:r>
            <a:r>
              <a:rPr lang="en-US" sz="1200">
                <a:solidFill>
                  <a:schemeClr val="tx2"/>
                </a:solidFill>
              </a:rPr>
              <a:t> exercitation.</a:t>
            </a:r>
          </a:p>
        </p:txBody>
      </p:sp>
      <p:sp>
        <p:nvSpPr>
          <p:cNvPr id="45" name="alaotsikko"/>
          <p:cNvSpPr txBox="1">
            <a:spLocks noGrp="1"/>
          </p:cNvSpPr>
          <p:nvPr>
            <p:ph type="body" sz="half" idx="27" hasCustomPrompt="1"/>
          </p:nvPr>
        </p:nvSpPr>
        <p:spPr>
          <a:xfrm>
            <a:off x="2582720" y="2577133"/>
            <a:ext cx="1872455" cy="1623395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marR="0" indent="0" algn="l" defTabSz="309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smtClean="0">
                <a:effectLst/>
              </a:defRPr>
            </a:lvl1pPr>
          </a:lstStyle>
          <a:p>
            <a:r>
              <a:rPr lang="en-US" sz="1200">
                <a:solidFill>
                  <a:schemeClr val="tx2"/>
                </a:solidFill>
              </a:rPr>
              <a:t>Lorem ipsum dolor sit </a:t>
            </a:r>
            <a:r>
              <a:rPr lang="en-US" sz="1200" err="1">
                <a:solidFill>
                  <a:schemeClr val="tx2"/>
                </a:solidFill>
              </a:rPr>
              <a:t>amet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consectetur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adipiscing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elit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sed</a:t>
            </a:r>
            <a:r>
              <a:rPr lang="en-US" sz="1200">
                <a:solidFill>
                  <a:schemeClr val="tx2"/>
                </a:solidFill>
              </a:rPr>
              <a:t> do </a:t>
            </a:r>
            <a:r>
              <a:rPr lang="en-US" sz="1200" err="1">
                <a:solidFill>
                  <a:schemeClr val="tx2"/>
                </a:solidFill>
              </a:rPr>
              <a:t>eiusmod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tempor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incididunt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labore</a:t>
            </a:r>
            <a:r>
              <a:rPr lang="en-US" sz="1200">
                <a:solidFill>
                  <a:schemeClr val="tx2"/>
                </a:solidFill>
              </a:rPr>
              <a:t> et </a:t>
            </a:r>
            <a:r>
              <a:rPr lang="en-US" sz="1200" err="1">
                <a:solidFill>
                  <a:schemeClr val="tx2"/>
                </a:solidFill>
              </a:rPr>
              <a:t>dolore</a:t>
            </a:r>
            <a:r>
              <a:rPr lang="en-US" sz="1200">
                <a:solidFill>
                  <a:schemeClr val="tx2"/>
                </a:solidFill>
              </a:rPr>
              <a:t> magna </a:t>
            </a:r>
            <a:r>
              <a:rPr lang="en-US" sz="1200" err="1">
                <a:solidFill>
                  <a:schemeClr val="tx2"/>
                </a:solidFill>
              </a:rPr>
              <a:t>aliqua</a:t>
            </a:r>
            <a:r>
              <a:rPr lang="en-US" sz="1200">
                <a:solidFill>
                  <a:schemeClr val="tx2"/>
                </a:solidFill>
              </a:rPr>
              <a:t>.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enim</a:t>
            </a:r>
            <a:r>
              <a:rPr lang="en-US" sz="1200">
                <a:solidFill>
                  <a:schemeClr val="tx2"/>
                </a:solidFill>
              </a:rPr>
              <a:t> ad minim </a:t>
            </a:r>
            <a:r>
              <a:rPr lang="en-US" sz="1200" err="1">
                <a:solidFill>
                  <a:schemeClr val="tx2"/>
                </a:solidFill>
              </a:rPr>
              <a:t>veniam</a:t>
            </a:r>
            <a:r>
              <a:rPr lang="en-US" sz="1200">
                <a:solidFill>
                  <a:schemeClr val="tx2"/>
                </a:solidFill>
              </a:rPr>
              <a:t>,.</a:t>
            </a:r>
          </a:p>
        </p:txBody>
      </p:sp>
      <p:sp>
        <p:nvSpPr>
          <p:cNvPr id="46" name="alaotsikko"/>
          <p:cNvSpPr txBox="1">
            <a:spLocks noGrp="1"/>
          </p:cNvSpPr>
          <p:nvPr>
            <p:ph type="body" sz="half" idx="28" hasCustomPrompt="1"/>
          </p:nvPr>
        </p:nvSpPr>
        <p:spPr>
          <a:xfrm>
            <a:off x="4698766" y="2577133"/>
            <a:ext cx="1872455" cy="1781369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marR="0" indent="0" algn="l" defTabSz="309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smtClean="0">
                <a:effectLst/>
              </a:defRPr>
            </a:lvl1pPr>
          </a:lstStyle>
          <a:p>
            <a:r>
              <a:rPr lang="en-US" sz="1200">
                <a:solidFill>
                  <a:schemeClr val="tx2"/>
                </a:solidFill>
              </a:rPr>
              <a:t>Lorem ipsum dolor sit </a:t>
            </a:r>
            <a:r>
              <a:rPr lang="en-US" sz="1200" err="1">
                <a:solidFill>
                  <a:schemeClr val="tx2"/>
                </a:solidFill>
              </a:rPr>
              <a:t>amet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consectetur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adipiscing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elit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sed</a:t>
            </a:r>
            <a:r>
              <a:rPr lang="en-US" sz="1200">
                <a:solidFill>
                  <a:schemeClr val="tx2"/>
                </a:solidFill>
              </a:rPr>
              <a:t> do </a:t>
            </a:r>
            <a:r>
              <a:rPr lang="en-US" sz="1200" err="1">
                <a:solidFill>
                  <a:schemeClr val="tx2"/>
                </a:solidFill>
              </a:rPr>
              <a:t>eiusmod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tempor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incididunt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labore</a:t>
            </a:r>
            <a:r>
              <a:rPr lang="en-US" sz="1200">
                <a:solidFill>
                  <a:schemeClr val="tx2"/>
                </a:solidFill>
              </a:rPr>
              <a:t> et </a:t>
            </a:r>
            <a:r>
              <a:rPr lang="en-US" sz="1200" err="1">
                <a:solidFill>
                  <a:schemeClr val="tx2"/>
                </a:solidFill>
              </a:rPr>
              <a:t>dolore</a:t>
            </a:r>
            <a:r>
              <a:rPr lang="en-US" sz="1200">
                <a:solidFill>
                  <a:schemeClr val="tx2"/>
                </a:solidFill>
              </a:rPr>
              <a:t> magna </a:t>
            </a:r>
            <a:r>
              <a:rPr lang="en-US" sz="1200" err="1">
                <a:solidFill>
                  <a:schemeClr val="tx2"/>
                </a:solidFill>
              </a:rPr>
              <a:t>aliqua</a:t>
            </a:r>
            <a:r>
              <a:rPr lang="en-US" sz="1200">
                <a:solidFill>
                  <a:schemeClr val="tx2"/>
                </a:solidFill>
              </a:rPr>
              <a:t>.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enim</a:t>
            </a:r>
            <a:r>
              <a:rPr lang="en-US" sz="1200">
                <a:solidFill>
                  <a:schemeClr val="tx2"/>
                </a:solidFill>
              </a:rPr>
              <a:t> ad minim </a:t>
            </a:r>
            <a:r>
              <a:rPr lang="en-US" sz="1200" err="1">
                <a:solidFill>
                  <a:schemeClr val="tx2"/>
                </a:solidFill>
              </a:rPr>
              <a:t>veniam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quis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nostrud</a:t>
            </a:r>
            <a:r>
              <a:rPr lang="en-US" sz="1200">
                <a:solidFill>
                  <a:schemeClr val="tx2"/>
                </a:solidFill>
              </a:rPr>
              <a:t> exercitation </a:t>
            </a:r>
            <a:r>
              <a:rPr lang="en-US" sz="1200" err="1">
                <a:solidFill>
                  <a:schemeClr val="tx2"/>
                </a:solidFill>
              </a:rPr>
              <a:t>ullamco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laboris</a:t>
            </a:r>
            <a:r>
              <a:rPr lang="en-US" sz="1200">
                <a:solidFill>
                  <a:schemeClr val="tx2"/>
                </a:solidFill>
              </a:rPr>
              <a:t> nisi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aliquip</a:t>
            </a:r>
            <a:r>
              <a:rPr lang="en-US" sz="1200">
                <a:solidFill>
                  <a:schemeClr val="tx2"/>
                </a:solidFill>
              </a:rPr>
              <a:t> ex </a:t>
            </a:r>
            <a:r>
              <a:rPr lang="en-US" sz="1200" err="1">
                <a:solidFill>
                  <a:schemeClr val="tx2"/>
                </a:solidFill>
              </a:rPr>
              <a:t>ea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commodo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7" name="alaotsikko"/>
          <p:cNvSpPr txBox="1">
            <a:spLocks noGrp="1"/>
          </p:cNvSpPr>
          <p:nvPr>
            <p:ph type="body" sz="half" idx="29" hasCustomPrompt="1"/>
          </p:nvPr>
        </p:nvSpPr>
        <p:spPr>
          <a:xfrm>
            <a:off x="6800095" y="2577133"/>
            <a:ext cx="1872455" cy="1623395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marR="0" indent="0" algn="l" defTabSz="309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smtClean="0">
                <a:effectLst/>
              </a:defRPr>
            </a:lvl1pPr>
          </a:lstStyle>
          <a:p>
            <a:r>
              <a:rPr lang="en-US" sz="1200">
                <a:solidFill>
                  <a:schemeClr val="tx2"/>
                </a:solidFill>
              </a:rPr>
              <a:t>Lorem ipsum dolor sit </a:t>
            </a:r>
            <a:r>
              <a:rPr lang="en-US" sz="1200" err="1">
                <a:solidFill>
                  <a:schemeClr val="tx2"/>
                </a:solidFill>
              </a:rPr>
              <a:t>amet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consectetur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adipiscing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elit</a:t>
            </a:r>
            <a:r>
              <a:rPr lang="en-US" sz="1200">
                <a:solidFill>
                  <a:schemeClr val="tx2"/>
                </a:solidFill>
              </a:rPr>
              <a:t>, </a:t>
            </a:r>
            <a:r>
              <a:rPr lang="en-US" sz="1200" err="1">
                <a:solidFill>
                  <a:schemeClr val="tx2"/>
                </a:solidFill>
              </a:rPr>
              <a:t>sed</a:t>
            </a:r>
            <a:r>
              <a:rPr lang="en-US" sz="1200">
                <a:solidFill>
                  <a:schemeClr val="tx2"/>
                </a:solidFill>
              </a:rPr>
              <a:t> do </a:t>
            </a:r>
            <a:r>
              <a:rPr lang="en-US" sz="1200" err="1">
                <a:solidFill>
                  <a:schemeClr val="tx2"/>
                </a:solidFill>
              </a:rPr>
              <a:t>eiusmod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tempor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incididunt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err="1">
                <a:solidFill>
                  <a:schemeClr val="tx2"/>
                </a:solidFill>
              </a:rPr>
              <a:t>labore</a:t>
            </a:r>
            <a:r>
              <a:rPr lang="en-US" sz="1200">
                <a:solidFill>
                  <a:schemeClr val="tx2"/>
                </a:solidFill>
              </a:rPr>
              <a:t> et </a:t>
            </a:r>
            <a:r>
              <a:rPr lang="en-US" sz="1200" err="1">
                <a:solidFill>
                  <a:schemeClr val="tx2"/>
                </a:solidFill>
              </a:rPr>
              <a:t>dolore</a:t>
            </a:r>
            <a:r>
              <a:rPr lang="en-US" sz="1200">
                <a:solidFill>
                  <a:schemeClr val="tx2"/>
                </a:solidFill>
              </a:rPr>
              <a:t> magna </a:t>
            </a:r>
            <a:r>
              <a:rPr lang="en-US" sz="1200" err="1">
                <a:solidFill>
                  <a:schemeClr val="tx2"/>
                </a:solidFill>
              </a:rPr>
              <a:t>aliqua</a:t>
            </a:r>
            <a:r>
              <a:rPr lang="en-US" sz="1200">
                <a:solidFill>
                  <a:schemeClr val="tx2"/>
                </a:solidFill>
              </a:rPr>
              <a:t>. </a:t>
            </a:r>
            <a:r>
              <a:rPr lang="en-US" sz="1200" err="1">
                <a:solidFill>
                  <a:schemeClr val="tx2"/>
                </a:solidFill>
              </a:rPr>
              <a:t>Ut</a:t>
            </a:r>
            <a:endParaRPr lang="en-US" sz="1200">
              <a:solidFill>
                <a:schemeClr val="tx2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75558" y="4511874"/>
            <a:ext cx="837397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681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654368"/>
            <a:ext cx="3406140" cy="383476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174748"/>
            <a:ext cx="5723466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0544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614"/>
            <a:ext cx="5473700" cy="1440161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/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774"/>
            <a:ext cx="5473700" cy="648072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FF73-6F0C-C549-A81B-BD4518F8C2F1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6030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0AE1-D009-49A6-AFBC-48C836E46FD5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614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6E6A-F1BF-4D0B-8E96-152A3DAE3272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781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7EA1DF-865A-4043-89D3-51B1EE7AF1C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463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la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EA8-9BD5-0C44-913D-A31C1281868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3131863" y="1693158"/>
            <a:ext cx="2880000" cy="1757183"/>
            <a:chOff x="6372200" y="3003798"/>
            <a:chExt cx="720725" cy="439738"/>
          </a:xfrm>
        </p:grpSpPr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20893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614"/>
            <a:ext cx="5473700" cy="1440161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/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774"/>
            <a:ext cx="5473700" cy="648072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FF73-6F0C-C549-A81B-BD4518F8C2F1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1304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F1219C-CC65-A542-8DC7-51655A330D86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7714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3EC306-42DD-6D4F-9E16-BE9B3280393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8199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1757-E20E-604B-9756-4A12243286F2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485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2011-BF93-9647-A265-1814C6D8624D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68313" y="484188"/>
            <a:ext cx="588028" cy="358775"/>
            <a:chOff x="6372200" y="3003798"/>
            <a:chExt cx="720725" cy="439738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9984464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6F99EF-3FC0-E447-A2D4-A4C2515297E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8615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F1219C-CC65-A542-8DC7-51655A330D86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11992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9C2F-8A8A-2C41-8FED-B9EAA7D2E2FE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626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326A0E-0851-E14C-9288-F734202D7CC6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161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D5B0E4-9D3D-1B43-812D-DC44E791024D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158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1492250"/>
            <a:ext cx="2664842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2250"/>
            <a:ext cx="2660650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14F9-EB2B-0D4F-8F28-271F12107DB4}" type="datetime1">
              <a:rPr lang="fi-FI" smtClean="0"/>
              <a:t>22.11.2021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05894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2662238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9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779662"/>
            <a:ext cx="2663824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EC-92F7-6B4E-8279-5EB71B38C0C5}" type="datetime1">
              <a:rPr lang="fi-FI" smtClean="0"/>
              <a:t>22.11.2021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2070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5473700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5473700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0B84-8DDB-8C40-AD8F-F50D046CC222}" type="datetime1">
              <a:rPr lang="fi-FI" smtClean="0"/>
              <a:t>22.11.2021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5523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3E03-6B74-054C-8C1B-76808F4A963F}" type="datetime1">
              <a:rPr lang="fi-FI" smtClean="0"/>
              <a:t>22.11.2021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20766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2736850" cy="863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150" y="1492249"/>
            <a:ext cx="2736850" cy="28797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292725" y="0"/>
            <a:ext cx="3851275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5A40-F9D2-9F41-9B67-6B25AE089B08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84299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3A67-8930-2C4B-8A90-863E1F9BC8A2}" type="datetime1">
              <a:rPr lang="fi-FI" smtClean="0"/>
              <a:t>22.11.2021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604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3EC306-42DD-6D4F-9E16-BE9B3280393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029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1757-E20E-604B-9756-4A12243286F2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1623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2011-BF93-9647-A265-1814C6D8624D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68313" y="484188"/>
            <a:ext cx="588028" cy="358775"/>
            <a:chOff x="6372200" y="3003798"/>
            <a:chExt cx="720725" cy="439738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38297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6F99EF-3FC0-E447-A2D4-A4C2515297EF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759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9C2F-8A8A-2C41-8FED-B9EAA7D2E2FE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3478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326A0E-0851-E14C-9288-F734202D7CC6}" type="datetime1">
              <a:rPr lang="fi-FI" smtClean="0"/>
              <a:t>22.11.2021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573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5473700" cy="8634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49"/>
            <a:ext cx="5473700" cy="28797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313" y="4515966"/>
            <a:ext cx="1366838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5CF5E0E5-8AA0-704A-AD7D-94A7C6D4DDB2}" type="datetime1">
              <a:rPr lang="fi-FI" noProof="0" smtClean="0"/>
              <a:t>22.11.2021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150" y="4515966"/>
            <a:ext cx="6121400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cap="all" spc="300" baseline="0">
                <a:solidFill>
                  <a:schemeClr val="accent1"/>
                </a:solidFill>
              </a:defRPr>
            </a:lvl1pPr>
          </a:lstStyle>
          <a:p>
            <a:r>
              <a:rPr lang="fi-FI" noProof="0" smtClean="0"/>
              <a:t>Footer Here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549" y="4515966"/>
            <a:ext cx="719457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9DC2C14-6E95-4EF0-AB2C-A4DB63E63034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76" name="Freeform 11"/>
          <p:cNvSpPr>
            <a:spLocks noChangeAspect="1" noEditPoints="1"/>
          </p:cNvSpPr>
          <p:nvPr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126 w 454"/>
              <a:gd name="T1" fmla="*/ 0 h 277"/>
              <a:gd name="T2" fmla="*/ 126 w 454"/>
              <a:gd name="T3" fmla="*/ 101 h 277"/>
              <a:gd name="T4" fmla="*/ 0 w 454"/>
              <a:gd name="T5" fmla="*/ 101 h 277"/>
              <a:gd name="T6" fmla="*/ 0 w 454"/>
              <a:gd name="T7" fmla="*/ 176 h 277"/>
              <a:gd name="T8" fmla="*/ 126 w 454"/>
              <a:gd name="T9" fmla="*/ 176 h 277"/>
              <a:gd name="T10" fmla="*/ 126 w 454"/>
              <a:gd name="T11" fmla="*/ 277 h 277"/>
              <a:gd name="T12" fmla="*/ 202 w 454"/>
              <a:gd name="T13" fmla="*/ 277 h 277"/>
              <a:gd name="T14" fmla="*/ 202 w 454"/>
              <a:gd name="T15" fmla="*/ 176 h 277"/>
              <a:gd name="T16" fmla="*/ 454 w 454"/>
              <a:gd name="T17" fmla="*/ 176 h 277"/>
              <a:gd name="T18" fmla="*/ 454 w 454"/>
              <a:gd name="T19" fmla="*/ 101 h 277"/>
              <a:gd name="T20" fmla="*/ 202 w 454"/>
              <a:gd name="T21" fmla="*/ 101 h 277"/>
              <a:gd name="T22" fmla="*/ 202 w 454"/>
              <a:gd name="T23" fmla="*/ 0 h 277"/>
              <a:gd name="T24" fmla="*/ 126 w 454"/>
              <a:gd name="T25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4" h="277">
                <a:moveTo>
                  <a:pt x="126" y="0"/>
                </a:moveTo>
                <a:lnTo>
                  <a:pt x="126" y="101"/>
                </a:lnTo>
                <a:lnTo>
                  <a:pt x="0" y="101"/>
                </a:lnTo>
                <a:lnTo>
                  <a:pt x="0" y="176"/>
                </a:lnTo>
                <a:lnTo>
                  <a:pt x="126" y="176"/>
                </a:lnTo>
                <a:lnTo>
                  <a:pt x="126" y="277"/>
                </a:lnTo>
                <a:lnTo>
                  <a:pt x="202" y="277"/>
                </a:lnTo>
                <a:lnTo>
                  <a:pt x="202" y="176"/>
                </a:lnTo>
                <a:lnTo>
                  <a:pt x="454" y="176"/>
                </a:lnTo>
                <a:lnTo>
                  <a:pt x="454" y="101"/>
                </a:lnTo>
                <a:lnTo>
                  <a:pt x="202" y="101"/>
                </a:lnTo>
                <a:lnTo>
                  <a:pt x="202" y="0"/>
                </a:lnTo>
                <a:lnTo>
                  <a:pt x="12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304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7" r:id="rId17"/>
    <p:sldLayoutId id="2147483688" r:id="rId18"/>
    <p:sldLayoutId id="2147483708" r:id="rId1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9013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620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04975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6375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422525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779713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1384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5473700" cy="8634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49"/>
            <a:ext cx="5473700" cy="28797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313" y="4515966"/>
            <a:ext cx="1366838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E1373DCC-2263-4F88-B652-EFBDCB9320F8}" type="datetime1">
              <a:rPr lang="fi-FI" noProof="0" smtClean="0"/>
              <a:t>22.11.2021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150" y="4515966"/>
            <a:ext cx="6121400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cap="all" spc="300" baseline="0">
                <a:solidFill>
                  <a:schemeClr val="accent1"/>
                </a:solidFill>
              </a:defRPr>
            </a:lvl1pPr>
          </a:lstStyle>
          <a:p>
            <a:r>
              <a:rPr lang="fi-FI" noProof="0" smtClean="0"/>
              <a:t>Footer Here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549" y="4515966"/>
            <a:ext cx="719457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9DC2C14-6E95-4EF0-AB2C-A4DB63E63034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7381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9013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620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04975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6375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422525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779713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1384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5473700" cy="8634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49"/>
            <a:ext cx="5473700" cy="28797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313" y="4515966"/>
            <a:ext cx="1366838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5CF5E0E5-8AA0-704A-AD7D-94A7C6D4DDB2}" type="datetime1">
              <a:rPr lang="fi-FI" noProof="0" smtClean="0"/>
              <a:t>22.11.2021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150" y="4515966"/>
            <a:ext cx="6121400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cap="all" spc="300" baseline="0">
                <a:solidFill>
                  <a:schemeClr val="accent1"/>
                </a:solidFill>
              </a:defRPr>
            </a:lvl1pPr>
          </a:lstStyle>
          <a:p>
            <a:r>
              <a:rPr lang="fi-FI" noProof="0" smtClean="0"/>
              <a:t>Footer Here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549" y="4515966"/>
            <a:ext cx="719457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9DC2C14-6E95-4EF0-AB2C-A4DB63E63034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76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126 w 454"/>
              <a:gd name="T1" fmla="*/ 0 h 277"/>
              <a:gd name="T2" fmla="*/ 126 w 454"/>
              <a:gd name="T3" fmla="*/ 101 h 277"/>
              <a:gd name="T4" fmla="*/ 0 w 454"/>
              <a:gd name="T5" fmla="*/ 101 h 277"/>
              <a:gd name="T6" fmla="*/ 0 w 454"/>
              <a:gd name="T7" fmla="*/ 176 h 277"/>
              <a:gd name="T8" fmla="*/ 126 w 454"/>
              <a:gd name="T9" fmla="*/ 176 h 277"/>
              <a:gd name="T10" fmla="*/ 126 w 454"/>
              <a:gd name="T11" fmla="*/ 277 h 277"/>
              <a:gd name="T12" fmla="*/ 202 w 454"/>
              <a:gd name="T13" fmla="*/ 277 h 277"/>
              <a:gd name="T14" fmla="*/ 202 w 454"/>
              <a:gd name="T15" fmla="*/ 176 h 277"/>
              <a:gd name="T16" fmla="*/ 454 w 454"/>
              <a:gd name="T17" fmla="*/ 176 h 277"/>
              <a:gd name="T18" fmla="*/ 454 w 454"/>
              <a:gd name="T19" fmla="*/ 101 h 277"/>
              <a:gd name="T20" fmla="*/ 202 w 454"/>
              <a:gd name="T21" fmla="*/ 101 h 277"/>
              <a:gd name="T22" fmla="*/ 202 w 454"/>
              <a:gd name="T23" fmla="*/ 0 h 277"/>
              <a:gd name="T24" fmla="*/ 126 w 454"/>
              <a:gd name="T25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4" h="277">
                <a:moveTo>
                  <a:pt x="126" y="0"/>
                </a:moveTo>
                <a:lnTo>
                  <a:pt x="126" y="101"/>
                </a:lnTo>
                <a:lnTo>
                  <a:pt x="0" y="101"/>
                </a:lnTo>
                <a:lnTo>
                  <a:pt x="0" y="176"/>
                </a:lnTo>
                <a:lnTo>
                  <a:pt x="126" y="176"/>
                </a:lnTo>
                <a:lnTo>
                  <a:pt x="126" y="277"/>
                </a:lnTo>
                <a:lnTo>
                  <a:pt x="202" y="277"/>
                </a:lnTo>
                <a:lnTo>
                  <a:pt x="202" y="176"/>
                </a:lnTo>
                <a:lnTo>
                  <a:pt x="454" y="176"/>
                </a:lnTo>
                <a:lnTo>
                  <a:pt x="454" y="101"/>
                </a:lnTo>
                <a:lnTo>
                  <a:pt x="202" y="101"/>
                </a:lnTo>
                <a:lnTo>
                  <a:pt x="202" y="0"/>
                </a:lnTo>
                <a:lnTo>
                  <a:pt x="12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404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9013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620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04975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6375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422525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779713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1384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EURES BILATERAL </a:t>
            </a:r>
            <a:r>
              <a:rPr lang="fi-FI" dirty="0" smtClean="0"/>
              <a:t>CYPRUS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63932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/>
          <p:cNvGrpSpPr/>
          <p:nvPr/>
        </p:nvGrpSpPr>
        <p:grpSpPr>
          <a:xfrm>
            <a:off x="1262144" y="483518"/>
            <a:ext cx="6593518" cy="4464496"/>
            <a:chOff x="1218842" y="723339"/>
            <a:chExt cx="6593518" cy="4464496"/>
          </a:xfrm>
        </p:grpSpPr>
        <p:grpSp>
          <p:nvGrpSpPr>
            <p:cNvPr id="4" name="Ryhmä 3"/>
            <p:cNvGrpSpPr/>
            <p:nvPr/>
          </p:nvGrpSpPr>
          <p:grpSpPr>
            <a:xfrm>
              <a:off x="1222090" y="723339"/>
              <a:ext cx="6590270" cy="1501238"/>
              <a:chOff x="1222090" y="723339"/>
              <a:chExt cx="6590270" cy="1501238"/>
            </a:xfrm>
          </p:grpSpPr>
          <p:sp>
            <p:nvSpPr>
              <p:cNvPr id="14" name="Puolivapaa piirto 13"/>
              <p:cNvSpPr/>
              <p:nvPr/>
            </p:nvSpPr>
            <p:spPr>
              <a:xfrm>
                <a:off x="1222090" y="723339"/>
                <a:ext cx="6590270" cy="1501238"/>
              </a:xfrm>
              <a:custGeom>
                <a:avLst/>
                <a:gdLst>
                  <a:gd name="connsiteX0" fmla="*/ 0 w 6094601"/>
                  <a:gd name="connsiteY0" fmla="*/ 128191 h 1281906"/>
                  <a:gd name="connsiteX1" fmla="*/ 128191 w 6094601"/>
                  <a:gd name="connsiteY1" fmla="*/ 0 h 1281906"/>
                  <a:gd name="connsiteX2" fmla="*/ 5966410 w 6094601"/>
                  <a:gd name="connsiteY2" fmla="*/ 0 h 1281906"/>
                  <a:gd name="connsiteX3" fmla="*/ 6094601 w 6094601"/>
                  <a:gd name="connsiteY3" fmla="*/ 128191 h 1281906"/>
                  <a:gd name="connsiteX4" fmla="*/ 6094601 w 6094601"/>
                  <a:gd name="connsiteY4" fmla="*/ 1153715 h 1281906"/>
                  <a:gd name="connsiteX5" fmla="*/ 5966410 w 6094601"/>
                  <a:gd name="connsiteY5" fmla="*/ 1281906 h 1281906"/>
                  <a:gd name="connsiteX6" fmla="*/ 128191 w 6094601"/>
                  <a:gd name="connsiteY6" fmla="*/ 1281906 h 1281906"/>
                  <a:gd name="connsiteX7" fmla="*/ 0 w 6094601"/>
                  <a:gd name="connsiteY7" fmla="*/ 1153715 h 1281906"/>
                  <a:gd name="connsiteX8" fmla="*/ 0 w 6094601"/>
                  <a:gd name="connsiteY8" fmla="*/ 128191 h 128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94601" h="1281906">
                    <a:moveTo>
                      <a:pt x="0" y="128191"/>
                    </a:moveTo>
                    <a:cubicBezTo>
                      <a:pt x="0" y="57393"/>
                      <a:pt x="57393" y="0"/>
                      <a:pt x="128191" y="0"/>
                    </a:cubicBezTo>
                    <a:lnTo>
                      <a:pt x="5966410" y="0"/>
                    </a:lnTo>
                    <a:cubicBezTo>
                      <a:pt x="6037208" y="0"/>
                      <a:pt x="6094601" y="57393"/>
                      <a:pt x="6094601" y="128191"/>
                    </a:cubicBezTo>
                    <a:lnTo>
                      <a:pt x="6094601" y="1153715"/>
                    </a:lnTo>
                    <a:cubicBezTo>
                      <a:pt x="6094601" y="1224513"/>
                      <a:pt x="6037208" y="1281906"/>
                      <a:pt x="5966410" y="1281906"/>
                    </a:cubicBezTo>
                    <a:lnTo>
                      <a:pt x="128191" y="1281906"/>
                    </a:lnTo>
                    <a:cubicBezTo>
                      <a:pt x="57393" y="1281906"/>
                      <a:pt x="0" y="1224513"/>
                      <a:pt x="0" y="1153715"/>
                    </a:cubicBezTo>
                    <a:lnTo>
                      <a:pt x="0" y="12819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2000" tIns="87076" rIns="72000" bIns="87076" numCol="1" spcCol="1270" anchor="t" anchorCtr="0">
                <a:noAutofit/>
              </a:bodyPr>
              <a:lstStyle/>
              <a:p>
                <a:pPr marL="0" marR="0" lvl="0" indent="0" algn="ctr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cap="none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TALENT BOOST </a:t>
                </a:r>
                <a:r>
                  <a:rPr kumimoji="0" lang="en-GB" sz="900" b="1" i="0" u="none" strike="noStrike" cap="none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–PROGRAMME</a:t>
                </a:r>
                <a:endParaRPr kumimoji="0" lang="en-GB" sz="900" b="1" i="0" u="none" strike="noStrike" cap="none" normalizeH="0" baseline="0" noProof="0" dirty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inlandica"/>
                  <a:ea typeface="+mn-ea"/>
                  <a:cs typeface="+mn-cs"/>
                </a:endParaRPr>
              </a:p>
              <a:p>
                <a:pPr marL="0" marR="0" lvl="0" indent="0" algn="ctr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cap="none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“International talent” refers to foreign senior specialists, workers, </a:t>
                </a:r>
                <a:r>
                  <a:rPr kumimoji="0" lang="en-GB" sz="800" b="0" i="0" u="none" strike="noStrike" cap="none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startup</a:t>
                </a:r>
                <a:r>
                  <a:rPr kumimoji="0" lang="en-GB" sz="800" b="0" i="0" u="none" strike="noStrike" cap="none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 entrepreneurs, students and researchers.</a:t>
                </a:r>
              </a:p>
            </p:txBody>
          </p:sp>
          <p:sp>
            <p:nvSpPr>
              <p:cNvPr id="17" name="Puolivapaa piirto 16"/>
              <p:cNvSpPr/>
              <p:nvPr/>
            </p:nvSpPr>
            <p:spPr>
              <a:xfrm>
                <a:off x="1331641" y="896671"/>
                <a:ext cx="2410729" cy="1077214"/>
              </a:xfrm>
              <a:custGeom>
                <a:avLst/>
                <a:gdLst>
                  <a:gd name="connsiteX0" fmla="*/ 0 w 6094601"/>
                  <a:gd name="connsiteY0" fmla="*/ 128191 h 1281906"/>
                  <a:gd name="connsiteX1" fmla="*/ 128191 w 6094601"/>
                  <a:gd name="connsiteY1" fmla="*/ 0 h 1281906"/>
                  <a:gd name="connsiteX2" fmla="*/ 5966410 w 6094601"/>
                  <a:gd name="connsiteY2" fmla="*/ 0 h 1281906"/>
                  <a:gd name="connsiteX3" fmla="*/ 6094601 w 6094601"/>
                  <a:gd name="connsiteY3" fmla="*/ 128191 h 1281906"/>
                  <a:gd name="connsiteX4" fmla="*/ 6094601 w 6094601"/>
                  <a:gd name="connsiteY4" fmla="*/ 1153715 h 1281906"/>
                  <a:gd name="connsiteX5" fmla="*/ 5966410 w 6094601"/>
                  <a:gd name="connsiteY5" fmla="*/ 1281906 h 1281906"/>
                  <a:gd name="connsiteX6" fmla="*/ 128191 w 6094601"/>
                  <a:gd name="connsiteY6" fmla="*/ 1281906 h 1281906"/>
                  <a:gd name="connsiteX7" fmla="*/ 0 w 6094601"/>
                  <a:gd name="connsiteY7" fmla="*/ 1153715 h 1281906"/>
                  <a:gd name="connsiteX8" fmla="*/ 0 w 6094601"/>
                  <a:gd name="connsiteY8" fmla="*/ 128191 h 128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94601" h="1281906">
                    <a:moveTo>
                      <a:pt x="0" y="128191"/>
                    </a:moveTo>
                    <a:cubicBezTo>
                      <a:pt x="0" y="57393"/>
                      <a:pt x="57393" y="0"/>
                      <a:pt x="128191" y="0"/>
                    </a:cubicBezTo>
                    <a:lnTo>
                      <a:pt x="5966410" y="0"/>
                    </a:lnTo>
                    <a:cubicBezTo>
                      <a:pt x="6037208" y="0"/>
                      <a:pt x="6094601" y="57393"/>
                      <a:pt x="6094601" y="128191"/>
                    </a:cubicBezTo>
                    <a:lnTo>
                      <a:pt x="6094601" y="1153715"/>
                    </a:lnTo>
                    <a:cubicBezTo>
                      <a:pt x="6094601" y="1224513"/>
                      <a:pt x="6037208" y="1281906"/>
                      <a:pt x="5966410" y="1281906"/>
                    </a:cubicBezTo>
                    <a:lnTo>
                      <a:pt x="128191" y="1281906"/>
                    </a:lnTo>
                    <a:cubicBezTo>
                      <a:pt x="57393" y="1281906"/>
                      <a:pt x="0" y="1224513"/>
                      <a:pt x="0" y="1153715"/>
                    </a:cubicBezTo>
                    <a:lnTo>
                      <a:pt x="0" y="128191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7076" tIns="87076" rIns="87076" bIns="87076" numCol="1" spcCol="1270" anchor="t" anchorCtr="0">
                <a:noAutofit/>
              </a:bodyPr>
              <a:lstStyle/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cap="none" normalizeH="0" baseline="0" noProof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Goal: </a:t>
                </a:r>
              </a:p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cap="none" normalizeH="0" baseline="0" noProof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International talent will contribute to higher employment in Finland; foster quality, internationalisation and diversity in higher education institutions; drive the growth of companies and RDI activities, and promote foreign investment in Finland.</a:t>
                </a:r>
              </a:p>
            </p:txBody>
          </p:sp>
          <p:sp>
            <p:nvSpPr>
              <p:cNvPr id="18" name="Puolivapaa piirto 17"/>
              <p:cNvSpPr/>
              <p:nvPr/>
            </p:nvSpPr>
            <p:spPr>
              <a:xfrm>
                <a:off x="3742369" y="896671"/>
                <a:ext cx="4069991" cy="1099015"/>
              </a:xfrm>
              <a:custGeom>
                <a:avLst/>
                <a:gdLst>
                  <a:gd name="connsiteX0" fmla="*/ 0 w 6094601"/>
                  <a:gd name="connsiteY0" fmla="*/ 128191 h 1281906"/>
                  <a:gd name="connsiteX1" fmla="*/ 128191 w 6094601"/>
                  <a:gd name="connsiteY1" fmla="*/ 0 h 1281906"/>
                  <a:gd name="connsiteX2" fmla="*/ 5966410 w 6094601"/>
                  <a:gd name="connsiteY2" fmla="*/ 0 h 1281906"/>
                  <a:gd name="connsiteX3" fmla="*/ 6094601 w 6094601"/>
                  <a:gd name="connsiteY3" fmla="*/ 128191 h 1281906"/>
                  <a:gd name="connsiteX4" fmla="*/ 6094601 w 6094601"/>
                  <a:gd name="connsiteY4" fmla="*/ 1153715 h 1281906"/>
                  <a:gd name="connsiteX5" fmla="*/ 5966410 w 6094601"/>
                  <a:gd name="connsiteY5" fmla="*/ 1281906 h 1281906"/>
                  <a:gd name="connsiteX6" fmla="*/ 128191 w 6094601"/>
                  <a:gd name="connsiteY6" fmla="*/ 1281906 h 1281906"/>
                  <a:gd name="connsiteX7" fmla="*/ 0 w 6094601"/>
                  <a:gd name="connsiteY7" fmla="*/ 1153715 h 1281906"/>
                  <a:gd name="connsiteX8" fmla="*/ 0 w 6094601"/>
                  <a:gd name="connsiteY8" fmla="*/ 128191 h 128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94601" h="1281906">
                    <a:moveTo>
                      <a:pt x="0" y="128191"/>
                    </a:moveTo>
                    <a:cubicBezTo>
                      <a:pt x="0" y="57393"/>
                      <a:pt x="57393" y="0"/>
                      <a:pt x="128191" y="0"/>
                    </a:cubicBezTo>
                    <a:lnTo>
                      <a:pt x="5966410" y="0"/>
                    </a:lnTo>
                    <a:cubicBezTo>
                      <a:pt x="6037208" y="0"/>
                      <a:pt x="6094601" y="57393"/>
                      <a:pt x="6094601" y="128191"/>
                    </a:cubicBezTo>
                    <a:lnTo>
                      <a:pt x="6094601" y="1153715"/>
                    </a:lnTo>
                    <a:cubicBezTo>
                      <a:pt x="6094601" y="1224513"/>
                      <a:pt x="6037208" y="1281906"/>
                      <a:pt x="5966410" y="1281906"/>
                    </a:cubicBezTo>
                    <a:lnTo>
                      <a:pt x="128191" y="1281906"/>
                    </a:lnTo>
                    <a:cubicBezTo>
                      <a:pt x="57393" y="1281906"/>
                      <a:pt x="0" y="1224513"/>
                      <a:pt x="0" y="1153715"/>
                    </a:cubicBezTo>
                    <a:lnTo>
                      <a:pt x="0" y="128191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7076" tIns="87076" rIns="87076" bIns="87076" numCol="1" spcCol="1270" anchor="t" anchorCtr="0">
                <a:noAutofit/>
              </a:bodyPr>
              <a:lstStyle/>
              <a:p>
                <a:pPr marL="0" marR="0" lvl="0" indent="0" algn="l" defTabSz="5778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cap="none" normalizeH="0" baseline="0" noProof="0">
                    <a:ln>
                      <a:noFill/>
                    </a:ln>
                    <a:solidFill>
                      <a:prstClr val="white"/>
                    </a:solidFill>
                    <a:uLnTx/>
                    <a:uFillTx/>
                    <a:latin typeface="Finlandica"/>
                    <a:ea typeface="+mn-ea"/>
                    <a:cs typeface="+mn-cs"/>
                  </a:rPr>
                  <a:t>Objectives:</a:t>
                </a:r>
              </a:p>
              <a:p>
                <a:pPr>
                  <a:buFont typeface="+mj-lt"/>
                  <a:buAutoNum type="arabicPeriod"/>
                </a:pPr>
                <a:r>
                  <a:rPr lang="en-GB" sz="900"/>
                  <a:t>Finland is an internationally attractive place to work, study, carry out research, and set up a business.</a:t>
                </a:r>
              </a:p>
              <a:p>
                <a:pPr>
                  <a:buFont typeface="+mj-lt"/>
                  <a:buAutoNum type="arabicPeriod"/>
                </a:pPr>
                <a:r>
                  <a:rPr lang="en-GB" sz="900"/>
                  <a:t>Employers are willing and able to recruit international talent.</a:t>
                </a:r>
              </a:p>
              <a:p>
                <a:pPr>
                  <a:buFont typeface="+mj-lt"/>
                  <a:buAutoNum type="arabicPeriod"/>
                </a:pPr>
                <a:r>
                  <a:rPr lang="en-GB" sz="900"/>
                  <a:t>The expertise of international specialists drives the internationalisation and renewal of Finnish companies as well as our research, development and innovation.</a:t>
                </a:r>
              </a:p>
            </p:txBody>
          </p:sp>
        </p:grpSp>
        <p:sp>
          <p:nvSpPr>
            <p:cNvPr id="21" name="Puolivapaa piirto 20"/>
            <p:cNvSpPr/>
            <p:nvPr/>
          </p:nvSpPr>
          <p:spPr>
            <a:xfrm>
              <a:off x="1221972" y="2307516"/>
              <a:ext cx="2160000" cy="2306296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" tIns="87076" rIns="54000" bIns="87076" numCol="1" spcCol="1270" anchor="t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Measures package 1: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 smtClean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TALENT</a:t>
              </a:r>
              <a:r>
                <a:rPr kumimoji="0" lang="en-GB" sz="900" b="1" i="0" u="none" strike="noStrike" cap="none" normalizeH="0" noProof="0" dirty="0" smtClean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 ATTRACTION</a:t>
              </a:r>
              <a:endParaRPr kumimoji="0" lang="en-GB" sz="900" b="1" i="0" u="none" strike="noStrike" cap="none" normalizeH="0" baseline="0" noProof="0" dirty="0">
                <a:ln>
                  <a:noFill/>
                </a:ln>
                <a:solidFill>
                  <a:srgbClr val="002EA2"/>
                </a:solidFill>
                <a:uLnTx/>
                <a:uFillTx/>
                <a:latin typeface="Finlandica"/>
                <a:ea typeface="+mn-ea"/>
                <a:cs typeface="+mn-cs"/>
              </a:endParaRP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#</a:t>
              </a:r>
              <a:r>
                <a:rPr kumimoji="0" lang="en-GB" sz="900" b="0" i="0" u="none" strike="noStrike" cap="none" normalizeH="0" baseline="0" noProof="0" dirty="0" err="1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Finlandworks</a:t>
              </a: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 – attracting senior specialists, students, researchers and </a:t>
              </a:r>
              <a:r>
                <a:rPr kumimoji="0" lang="en-GB" sz="900" b="0" i="0" u="none" strike="noStrike" cap="none" normalizeH="0" baseline="0" noProof="0" dirty="0" err="1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startup</a:t>
              </a: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 entrepreneurs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Creating a model for international recruitment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Recruiting foreign higher education students and researchers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Scholarship and trainee exchange programmes</a:t>
              </a:r>
            </a:p>
          </p:txBody>
        </p:sp>
        <p:sp>
          <p:nvSpPr>
            <p:cNvPr id="22" name="Puolivapaa piirto 21"/>
            <p:cNvSpPr/>
            <p:nvPr/>
          </p:nvSpPr>
          <p:spPr>
            <a:xfrm>
              <a:off x="3434286" y="2307516"/>
              <a:ext cx="2102524" cy="2306295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" tIns="87076" rIns="54000" bIns="87076" numCol="1" spcCol="1270" anchor="t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Measures package 2: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IMPROVING IMMIGRANT LEGISLATION AND PERMIT PROCEDURES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Swift and smooth processing of education and work-based residence permits (processing time of one </a:t>
              </a:r>
              <a:r>
                <a:rPr kumimoji="0" lang="en-GB" sz="900" b="0" i="0" u="none" strike="noStrike" cap="none" normalizeH="0" baseline="0" noProof="0" dirty="0" smtClean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month + 2 week </a:t>
              </a:r>
              <a:r>
                <a:rPr kumimoji="0" lang="en-GB" sz="900" b="0" i="0" u="none" strike="noStrike" cap="none" normalizeH="0" baseline="0" noProof="0" dirty="0" err="1" smtClean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fas</a:t>
              </a:r>
              <a:r>
                <a:rPr lang="en-GB" sz="900" dirty="0" smtClean="0">
                  <a:solidFill>
                    <a:srgbClr val="002EA2"/>
                  </a:solidFill>
                  <a:latin typeface="Finlandica"/>
                </a:rPr>
                <a:t>t track for specialists and </a:t>
              </a:r>
              <a:r>
                <a:rPr lang="en-GB" sz="900" dirty="0" err="1" smtClean="0">
                  <a:solidFill>
                    <a:srgbClr val="002EA2"/>
                  </a:solidFill>
                  <a:latin typeface="Finlandica"/>
                </a:rPr>
                <a:t>startups</a:t>
              </a:r>
              <a:r>
                <a:rPr lang="en-GB" sz="900" dirty="0" smtClean="0">
                  <a:solidFill>
                    <a:srgbClr val="002EA2"/>
                  </a:solidFill>
                  <a:latin typeface="Finlandica"/>
                </a:rPr>
                <a:t> </a:t>
              </a:r>
              <a:r>
                <a:rPr kumimoji="0" lang="en-GB" sz="900" b="0" i="0" u="none" strike="noStrike" cap="none" normalizeH="0" baseline="0" noProof="0" dirty="0" smtClean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)</a:t>
              </a:r>
              <a:endParaRPr kumimoji="0" lang="en-GB" sz="900" b="0" i="0" u="none" strike="noStrike" cap="none" normalizeH="0" baseline="0" noProof="0" dirty="0">
                <a:ln>
                  <a:noFill/>
                </a:ln>
                <a:solidFill>
                  <a:srgbClr val="002EA2"/>
                </a:solidFill>
                <a:uLnTx/>
                <a:uFillTx/>
                <a:latin typeface="Finlandica"/>
                <a:ea typeface="+mn-ea"/>
                <a:cs typeface="+mn-cs"/>
              </a:endParaRP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Extending residence permits to cover a period of two years after graduation, and allowing permit holders to accept short-term work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Preventing the exploitation of foreign workforce</a:t>
              </a:r>
            </a:p>
          </p:txBody>
        </p:sp>
        <p:sp>
          <p:nvSpPr>
            <p:cNvPr id="23" name="Puolivapaa piirto 22"/>
            <p:cNvSpPr/>
            <p:nvPr/>
          </p:nvSpPr>
          <p:spPr>
            <a:xfrm>
              <a:off x="5646600" y="2307516"/>
              <a:ext cx="2160000" cy="2306295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" tIns="87076" rIns="54000" bIns="87076" numCol="1" spcCol="1270" anchor="t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Measures package 3: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CREATING BETTER CONDITIONS FOR RETENTION AND GROWTH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Customer-focused services that support settlement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Operating models that bring together companies, RDI actors and international talent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Services that promote the integration, employment and self-employment of international talent</a:t>
              </a:r>
            </a:p>
            <a:p>
              <a:pPr marL="108000" marR="0" lvl="0" indent="-1080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Measures that enhance diversity in workplaces and help to identify skills and competences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2EA2"/>
                </a:solidFill>
                <a:effectLst/>
                <a:uLnTx/>
                <a:uFillTx/>
                <a:latin typeface="Finlandica"/>
                <a:ea typeface="+mn-ea"/>
                <a:cs typeface="+mn-cs"/>
              </a:endParaRPr>
            </a:p>
          </p:txBody>
        </p:sp>
        <p:sp>
          <p:nvSpPr>
            <p:cNvPr id="24" name="Puolivapaa piirto 23"/>
            <p:cNvSpPr/>
            <p:nvPr/>
          </p:nvSpPr>
          <p:spPr>
            <a:xfrm>
              <a:off x="1218842" y="4659982"/>
              <a:ext cx="6587758" cy="527853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076" tIns="87076" rIns="87076" bIns="8707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 </a:t>
              </a:r>
              <a:r>
                <a:rPr kumimoji="0" lang="en-GB" sz="900" b="1" i="0" u="none" strike="noStrike" cap="none" normalizeH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Preparing </a:t>
              </a: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a</a:t>
              </a:r>
              <a:r>
                <a:rPr kumimoji="0" lang="en-GB" sz="900" b="1" i="0" u="none" strike="noStrike" cap="none" normalizeH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 </a:t>
              </a:r>
              <a:r>
                <a:rPr kumimoji="0" lang="en-GB" sz="900" b="1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roadmap to 2035 for education and work-based immigration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cap="none" normalizeH="0" baseline="0" noProof="0" dirty="0">
                  <a:ln>
                    <a:noFill/>
                  </a:ln>
                  <a:solidFill>
                    <a:srgbClr val="002EA2"/>
                  </a:solidFill>
                  <a:uLnTx/>
                  <a:uFillTx/>
                  <a:latin typeface="Finlandica"/>
                  <a:ea typeface="+mn-ea"/>
                  <a:cs typeface="+mn-cs"/>
                </a:rPr>
                <a:t>Setting priorities, frameworks and measures for education and work-based immigration that will extend beyond the current government term.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261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Occupations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demand</a:t>
            </a:r>
            <a:r>
              <a:rPr lang="fi-FI" dirty="0" smtClean="0"/>
              <a:t> of </a:t>
            </a:r>
            <a:r>
              <a:rPr lang="fi-FI" dirty="0" err="1" smtClean="0"/>
              <a:t>international</a:t>
            </a:r>
            <a:r>
              <a:rPr lang="fi-FI" dirty="0" smtClean="0"/>
              <a:t> </a:t>
            </a:r>
            <a:r>
              <a:rPr lang="fi-FI" dirty="0" err="1" smtClean="0"/>
              <a:t>experts</a:t>
            </a:r>
            <a:r>
              <a:rPr lang="fi-FI" dirty="0" smtClean="0"/>
              <a:t> and </a:t>
            </a:r>
            <a:r>
              <a:rPr lang="fi-FI" dirty="0" err="1" smtClean="0"/>
              <a:t>workers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Health and social services sectors (specialist doctors, nurses, practical nurses, early childhood educators etc</a:t>
            </a:r>
            <a:r>
              <a:rPr lang="en-US" i="1" dirty="0" smtClean="0"/>
              <a:t>.); HORECA</a:t>
            </a:r>
            <a:r>
              <a:rPr lang="en-US" i="1" dirty="0"/>
              <a:t>;</a:t>
            </a:r>
            <a:r>
              <a:rPr lang="en-US" i="1" dirty="0" smtClean="0"/>
              <a:t> </a:t>
            </a:r>
            <a:r>
              <a:rPr lang="en-US" i="1" dirty="0"/>
              <a:t>Metal industry (CNC operators, Plant and Machine operators, and welders</a:t>
            </a:r>
            <a:r>
              <a:rPr lang="en-US" i="1" dirty="0" smtClean="0"/>
              <a:t>); Automation </a:t>
            </a:r>
            <a:r>
              <a:rPr lang="en-US" i="1" dirty="0"/>
              <a:t>and Robotics, Energy sector </a:t>
            </a:r>
            <a:r>
              <a:rPr lang="en-US" i="1" dirty="0" smtClean="0"/>
              <a:t>experts; Construction; ICT </a:t>
            </a:r>
            <a:r>
              <a:rPr lang="en-US" i="1" dirty="0"/>
              <a:t>(programmers, coders</a:t>
            </a:r>
            <a:r>
              <a:rPr lang="en-US" i="1" dirty="0" smtClean="0"/>
              <a:t>); Engineers; Gardening </a:t>
            </a:r>
            <a:r>
              <a:rPr lang="en-US" i="1" dirty="0"/>
              <a:t>and farm (seasonal workers) as well as Cleaning and Maintenance sector. </a:t>
            </a:r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23672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EURES Finland  </a:t>
            </a:r>
            <a:r>
              <a:rPr lang="fi-FI" dirty="0" err="1"/>
              <a:t>organization</a:t>
            </a:r>
            <a:endParaRPr lang="fi-FI" dirty="0" smtClean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1050" dirty="0"/>
          </a:p>
        </p:txBody>
      </p:sp>
      <p:sp>
        <p:nvSpPr>
          <p:cNvPr id="3" name="Suorakulmio 2"/>
          <p:cNvSpPr/>
          <p:nvPr/>
        </p:nvSpPr>
        <p:spPr bwMode="auto">
          <a:xfrm>
            <a:off x="3264457" y="1348990"/>
            <a:ext cx="2208125" cy="550148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i-FI" sz="1050" b="1" dirty="0" smtClean="0"/>
              <a:t>European </a:t>
            </a:r>
            <a:r>
              <a:rPr lang="fi-FI" sz="1050" b="1" dirty="0"/>
              <a:t>Labour </a:t>
            </a:r>
            <a:r>
              <a:rPr lang="fi-FI" sz="1050" b="1" dirty="0" err="1"/>
              <a:t>Authority</a:t>
            </a:r>
            <a:r>
              <a:rPr lang="fi-FI" sz="1050" b="1" dirty="0"/>
              <a:t> ELA</a:t>
            </a:r>
          </a:p>
        </p:txBody>
      </p:sp>
      <p:sp>
        <p:nvSpPr>
          <p:cNvPr id="6" name="Suorakulmio 5"/>
          <p:cNvSpPr/>
          <p:nvPr/>
        </p:nvSpPr>
        <p:spPr bwMode="auto">
          <a:xfrm>
            <a:off x="3264458" y="2073728"/>
            <a:ext cx="2208125" cy="550148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i-FI" sz="1050" b="1" dirty="0" smtClean="0"/>
              <a:t>NCO </a:t>
            </a:r>
            <a:r>
              <a:rPr lang="fi-FI" sz="1050" b="1" dirty="0" err="1" smtClean="0"/>
              <a:t>Ministry</a:t>
            </a:r>
            <a:r>
              <a:rPr lang="fi-FI" sz="1050" b="1" dirty="0" smtClean="0"/>
              <a:t> of </a:t>
            </a:r>
            <a:r>
              <a:rPr lang="fi-FI" sz="1050" b="1" dirty="0" err="1" smtClean="0"/>
              <a:t>Employment</a:t>
            </a:r>
            <a:r>
              <a:rPr lang="fi-FI" sz="1050" b="1" dirty="0" smtClean="0"/>
              <a:t> and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i-FI" sz="1050" b="1" dirty="0" err="1" smtClean="0"/>
              <a:t>the</a:t>
            </a:r>
            <a:r>
              <a:rPr lang="fi-FI" sz="1050" b="1" dirty="0" smtClean="0"/>
              <a:t> </a:t>
            </a:r>
            <a:r>
              <a:rPr lang="fi-FI" sz="1050" b="1" dirty="0" err="1" smtClean="0"/>
              <a:t>Economy</a:t>
            </a:r>
            <a:endParaRPr lang="fi-FI" sz="1050" b="1" dirty="0"/>
          </a:p>
        </p:txBody>
      </p:sp>
      <p:sp>
        <p:nvSpPr>
          <p:cNvPr id="8" name="Suorakulmio 7"/>
          <p:cNvSpPr/>
          <p:nvPr/>
        </p:nvSpPr>
        <p:spPr bwMode="auto">
          <a:xfrm>
            <a:off x="1788607" y="2888898"/>
            <a:ext cx="1554983" cy="1019909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/>
            <a:r>
              <a:rPr lang="fi-FI" sz="1050" b="1" dirty="0" smtClean="0"/>
              <a:t>Eures-</a:t>
            </a:r>
            <a:r>
              <a:rPr lang="fi-FI" sz="1050" b="1" dirty="0" err="1" smtClean="0"/>
              <a:t>Member</a:t>
            </a:r>
            <a:r>
              <a:rPr lang="fi-FI" sz="1050" b="1" dirty="0" smtClean="0"/>
              <a:t>:</a:t>
            </a:r>
            <a:endParaRPr lang="fi-FI" sz="1050" b="1" dirty="0"/>
          </a:p>
          <a:p>
            <a:pPr algn="ctr"/>
            <a:endParaRPr lang="fi-FI" sz="1050" b="1" dirty="0"/>
          </a:p>
          <a:p>
            <a:pPr algn="ctr"/>
            <a:r>
              <a:rPr lang="fi-FI" sz="1050" b="1" dirty="0" smtClean="0"/>
              <a:t>PES</a:t>
            </a:r>
            <a:endParaRPr lang="fi-FI" sz="1050" b="1" dirty="0"/>
          </a:p>
        </p:txBody>
      </p:sp>
      <p:sp>
        <p:nvSpPr>
          <p:cNvPr id="12" name="Suorakulmio 11"/>
          <p:cNvSpPr/>
          <p:nvPr/>
        </p:nvSpPr>
        <p:spPr bwMode="auto">
          <a:xfrm>
            <a:off x="3643783" y="2883876"/>
            <a:ext cx="1554983" cy="1019909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/>
            <a:r>
              <a:rPr lang="fi-FI" sz="1050" b="1" dirty="0" err="1" smtClean="0"/>
              <a:t>EuresMember</a:t>
            </a:r>
            <a:r>
              <a:rPr lang="fi-FI" sz="1050" b="1" dirty="0" smtClean="0"/>
              <a:t>:</a:t>
            </a:r>
            <a:endParaRPr lang="fi-FI" sz="1050" b="1" dirty="0"/>
          </a:p>
          <a:p>
            <a:pPr algn="ctr"/>
            <a:r>
              <a:rPr lang="fi-FI" sz="1050" b="1" dirty="0" err="1" smtClean="0"/>
              <a:t>Bbi</a:t>
            </a:r>
            <a:endParaRPr lang="fi-FI" sz="1050" b="1" dirty="0"/>
          </a:p>
          <a:p>
            <a:pPr algn="ctr"/>
            <a:r>
              <a:rPr lang="fi-FI" sz="1050" b="1" dirty="0"/>
              <a:t>Osuvakoulutus </a:t>
            </a:r>
            <a:r>
              <a:rPr lang="fi-FI" sz="1050" b="1" dirty="0" smtClean="0"/>
              <a:t>Ltd</a:t>
            </a:r>
            <a:endParaRPr lang="fi-FI" sz="1050" b="1" dirty="0"/>
          </a:p>
          <a:p>
            <a:pPr algn="ctr"/>
            <a:r>
              <a:rPr lang="fi-FI" sz="1050" b="1" dirty="0" err="1"/>
              <a:t>Seasons</a:t>
            </a:r>
            <a:r>
              <a:rPr lang="fi-FI" sz="1050" b="1" dirty="0"/>
              <a:t> HR Management</a:t>
            </a:r>
          </a:p>
          <a:p>
            <a:pPr algn="ctr"/>
            <a:r>
              <a:rPr lang="fi-FI" sz="1050" b="1" dirty="0" err="1" smtClean="0"/>
              <a:t>Econia</a:t>
            </a:r>
            <a:r>
              <a:rPr lang="fi-FI" sz="1050" b="1" dirty="0" smtClean="0"/>
              <a:t> Ltd</a:t>
            </a:r>
            <a:endParaRPr lang="fi-FI" sz="1050" b="1" dirty="0"/>
          </a:p>
          <a:p>
            <a:pPr algn="ctr"/>
            <a:r>
              <a:rPr lang="fi-FI" sz="1050" b="1" dirty="0" err="1"/>
              <a:t>Spring</a:t>
            </a:r>
            <a:r>
              <a:rPr lang="fi-FI" sz="1050" b="1" dirty="0"/>
              <a:t> </a:t>
            </a:r>
            <a:r>
              <a:rPr lang="fi-FI" sz="1050" b="1" dirty="0" smtClean="0"/>
              <a:t>House Ltd</a:t>
            </a:r>
            <a:endParaRPr lang="fi-FI" sz="1050" b="1" dirty="0"/>
          </a:p>
          <a:p>
            <a:pPr algn="ctr"/>
            <a:endParaRPr lang="fi-FI" sz="1050" b="1" dirty="0"/>
          </a:p>
        </p:txBody>
      </p:sp>
      <p:sp>
        <p:nvSpPr>
          <p:cNvPr id="13" name="Suorakulmio 12"/>
          <p:cNvSpPr/>
          <p:nvPr/>
        </p:nvSpPr>
        <p:spPr bwMode="auto">
          <a:xfrm>
            <a:off x="5542923" y="2888898"/>
            <a:ext cx="1554983" cy="1019909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/>
            <a:r>
              <a:rPr lang="fi-FI" sz="1050" b="1" dirty="0" smtClean="0"/>
              <a:t>Eures-</a:t>
            </a:r>
            <a:r>
              <a:rPr lang="fi-FI" sz="1050" b="1" dirty="0" err="1" smtClean="0"/>
              <a:t>Partner</a:t>
            </a:r>
            <a:r>
              <a:rPr lang="fi-FI" sz="1050" b="1" dirty="0" smtClean="0"/>
              <a:t>:</a:t>
            </a:r>
          </a:p>
          <a:p>
            <a:pPr algn="ctr"/>
            <a:r>
              <a:rPr lang="fi-FI" sz="1050" b="1" dirty="0" smtClean="0"/>
              <a:t>Allianssi </a:t>
            </a:r>
            <a:r>
              <a:rPr lang="fi-FI" sz="1050" b="1" dirty="0" err="1" smtClean="0"/>
              <a:t>Youth</a:t>
            </a:r>
            <a:r>
              <a:rPr lang="fi-FI" sz="1050" b="1" dirty="0" smtClean="0"/>
              <a:t> Exchange</a:t>
            </a:r>
            <a:endParaRPr lang="fi-FI" sz="1050" b="1" dirty="0"/>
          </a:p>
          <a:p>
            <a:pPr algn="ctr"/>
            <a:r>
              <a:rPr lang="fi-FI" sz="1050" b="1" dirty="0" err="1" smtClean="0"/>
              <a:t>Balata</a:t>
            </a:r>
            <a:r>
              <a:rPr lang="fi-FI" sz="1050" b="1" dirty="0" smtClean="0"/>
              <a:t> Ltd</a:t>
            </a:r>
            <a:endParaRPr lang="fi-FI" sz="1050" b="1" dirty="0"/>
          </a:p>
          <a:p>
            <a:pPr algn="ctr"/>
            <a:r>
              <a:rPr lang="fi-FI" sz="1050" b="1" dirty="0"/>
              <a:t>Finland </a:t>
            </a:r>
            <a:r>
              <a:rPr lang="fi-FI" sz="1050" b="1" dirty="0" err="1"/>
              <a:t>Relocation</a:t>
            </a:r>
            <a:r>
              <a:rPr lang="fi-FI" sz="1050" b="1" dirty="0"/>
              <a:t> Services</a:t>
            </a:r>
          </a:p>
          <a:p>
            <a:pPr algn="ctr"/>
            <a:r>
              <a:rPr lang="fi-FI" sz="1050" b="1" dirty="0" err="1"/>
              <a:t>Talent</a:t>
            </a:r>
            <a:r>
              <a:rPr lang="fi-FI" sz="1050" b="1" dirty="0"/>
              <a:t> Center </a:t>
            </a:r>
            <a:r>
              <a:rPr lang="fi-FI" sz="1050" b="1" dirty="0" smtClean="0"/>
              <a:t>Ltd</a:t>
            </a:r>
            <a:endParaRPr lang="fi-FI" sz="1050" b="1" dirty="0"/>
          </a:p>
          <a:p>
            <a:pPr algn="ctr"/>
            <a:endParaRPr lang="fi-FI" sz="1050" b="1" dirty="0"/>
          </a:p>
        </p:txBody>
      </p:sp>
      <p:sp>
        <p:nvSpPr>
          <p:cNvPr id="15" name="Suorakulmio 14"/>
          <p:cNvSpPr/>
          <p:nvPr/>
        </p:nvSpPr>
        <p:spPr bwMode="auto">
          <a:xfrm>
            <a:off x="1788607" y="4102239"/>
            <a:ext cx="5309299" cy="275074"/>
          </a:xfrm>
          <a:prstGeom prst="rect">
            <a:avLst/>
          </a:prstGeom>
          <a:gradFill rotWithShape="1">
            <a:gsLst>
              <a:gs pos="0">
                <a:srgbClr val="C8C8C8">
                  <a:gamma/>
                  <a:shade val="82353"/>
                  <a:invGamma/>
                </a:srgbClr>
              </a:gs>
              <a:gs pos="50000">
                <a:srgbClr val="C8C8C8">
                  <a:alpha val="75000"/>
                </a:srgbClr>
              </a:gs>
              <a:gs pos="100000">
                <a:srgbClr val="C8C8C8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312" tIns="34157" rIns="68312" bIns="34157"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i-FI" sz="1050" b="1" dirty="0" smtClean="0"/>
              <a:t>Eures-</a:t>
            </a:r>
            <a:r>
              <a:rPr lang="fi-FI" sz="1050" b="1" dirty="0" err="1" smtClean="0"/>
              <a:t>service</a:t>
            </a:r>
            <a:r>
              <a:rPr lang="fi-FI" sz="1050" b="1" dirty="0" smtClean="0"/>
              <a:t> </a:t>
            </a:r>
            <a:r>
              <a:rPr lang="fi-FI" sz="1050" b="1" dirty="0" err="1" smtClean="0"/>
              <a:t>providers</a:t>
            </a:r>
            <a:r>
              <a:rPr lang="fi-FI" sz="1050" b="1" dirty="0" smtClean="0"/>
              <a:t> </a:t>
            </a:r>
            <a:r>
              <a:rPr lang="fi-FI" sz="1050" b="1" dirty="0"/>
              <a:t>= </a:t>
            </a:r>
            <a:r>
              <a:rPr lang="fi-FI" sz="1050" b="1" dirty="0" err="1" smtClean="0"/>
              <a:t>private</a:t>
            </a:r>
            <a:r>
              <a:rPr lang="fi-FI" sz="1050" b="1" dirty="0" smtClean="0"/>
              <a:t> and </a:t>
            </a:r>
            <a:r>
              <a:rPr lang="fi-FI" sz="1050" b="1" dirty="0" err="1" smtClean="0"/>
              <a:t>public</a:t>
            </a:r>
            <a:r>
              <a:rPr lang="fi-FI" sz="1050" b="1" dirty="0" smtClean="0"/>
              <a:t> </a:t>
            </a:r>
            <a:r>
              <a:rPr lang="fi-FI" sz="1050" b="1" dirty="0" err="1" smtClean="0"/>
              <a:t>Employment</a:t>
            </a:r>
            <a:r>
              <a:rPr lang="fi-FI" sz="1050" b="1" dirty="0" smtClean="0"/>
              <a:t> Services</a:t>
            </a:r>
            <a:endParaRPr lang="fi-FI" sz="1050" b="1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1788607" y="3908807"/>
            <a:ext cx="603230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>
            <a:stCxn id="3" idx="2"/>
          </p:cNvCxnSpPr>
          <p:nvPr/>
        </p:nvCxnSpPr>
        <p:spPr>
          <a:xfrm flipH="1">
            <a:off x="4368519" y="1899139"/>
            <a:ext cx="1" cy="174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V="1">
            <a:off x="2566099" y="2735664"/>
            <a:ext cx="3754316" cy="7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>
            <a:stCxn id="6" idx="2"/>
          </p:cNvCxnSpPr>
          <p:nvPr/>
        </p:nvCxnSpPr>
        <p:spPr>
          <a:xfrm flipH="1">
            <a:off x="4368520" y="2623876"/>
            <a:ext cx="1" cy="2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>
            <a:off x="6320414" y="2735665"/>
            <a:ext cx="0" cy="148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>
            <a:endCxn id="8" idx="0"/>
          </p:cNvCxnSpPr>
          <p:nvPr/>
        </p:nvCxnSpPr>
        <p:spPr>
          <a:xfrm>
            <a:off x="2566098" y="2735665"/>
            <a:ext cx="0" cy="153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605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EOJD </a:t>
            </a:r>
            <a:r>
              <a:rPr lang="fi-FI" dirty="0" err="1" smtClean="0"/>
              <a:t>events</a:t>
            </a:r>
            <a:r>
              <a:rPr lang="fi-FI" dirty="0" smtClean="0"/>
              <a:t> in 2022 </a:t>
            </a:r>
            <a:r>
              <a:rPr lang="fi-FI" dirty="0" err="1" smtClean="0"/>
              <a:t>that</a:t>
            </a:r>
            <a:r>
              <a:rPr lang="fi-FI" dirty="0" smtClean="0"/>
              <a:t> Finland is </a:t>
            </a:r>
            <a:r>
              <a:rPr lang="fi-FI" dirty="0" err="1" smtClean="0"/>
              <a:t>organising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b="1" dirty="0" err="1" smtClean="0"/>
              <a:t>Spring</a:t>
            </a:r>
            <a:endParaRPr lang="fi-FI" b="1" dirty="0" smtClean="0"/>
          </a:p>
          <a:p>
            <a:r>
              <a:rPr lang="fi-FI" i="1" dirty="0" smtClean="0"/>
              <a:t>16.2.2022 Finland Works – Nationwide online </a:t>
            </a:r>
            <a:r>
              <a:rPr lang="fi-FI" i="1" dirty="0" err="1" smtClean="0"/>
              <a:t>recruitment</a:t>
            </a:r>
            <a:r>
              <a:rPr lang="fi-FI" i="1" dirty="0" smtClean="0"/>
              <a:t> </a:t>
            </a:r>
            <a:r>
              <a:rPr lang="fi-FI" i="1" dirty="0" err="1" smtClean="0"/>
              <a:t>event</a:t>
            </a:r>
            <a:r>
              <a:rPr lang="fi-FI" i="1" dirty="0" smtClean="0"/>
              <a:t> </a:t>
            </a:r>
            <a:r>
              <a:rPr lang="fi-FI" dirty="0" smtClean="0"/>
              <a:t>(Construction, </a:t>
            </a:r>
            <a:r>
              <a:rPr lang="fi-FI" dirty="0" err="1" smtClean="0"/>
              <a:t>metal</a:t>
            </a:r>
            <a:r>
              <a:rPr lang="fi-FI" dirty="0" smtClean="0"/>
              <a:t> </a:t>
            </a:r>
            <a:r>
              <a:rPr lang="fi-FI" dirty="0" err="1" smtClean="0"/>
              <a:t>industry</a:t>
            </a:r>
            <a:r>
              <a:rPr lang="fi-FI" dirty="0" smtClean="0"/>
              <a:t>, ICT, HORECA, Health </a:t>
            </a:r>
            <a:r>
              <a:rPr lang="fi-FI" dirty="0" err="1" smtClean="0"/>
              <a:t>care</a:t>
            </a:r>
            <a:r>
              <a:rPr lang="fi-FI" dirty="0" smtClean="0"/>
              <a:t> and </a:t>
            </a:r>
            <a:r>
              <a:rPr lang="fi-FI" dirty="0" err="1" smtClean="0"/>
              <a:t>Seasonal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in </a:t>
            </a:r>
            <a:r>
              <a:rPr lang="fi-FI" dirty="0" err="1" smtClean="0"/>
              <a:t>Agriculture</a:t>
            </a:r>
            <a:r>
              <a:rPr lang="fi-FI" dirty="0" smtClean="0"/>
              <a:t>)  </a:t>
            </a:r>
          </a:p>
          <a:p>
            <a:r>
              <a:rPr lang="fi-FI" i="1" dirty="0" smtClean="0"/>
              <a:t>3.3.2022 Finland Works – West </a:t>
            </a:r>
            <a:r>
              <a:rPr lang="fi-FI" i="1" dirty="0" err="1" smtClean="0"/>
              <a:t>Coast</a:t>
            </a:r>
            <a:r>
              <a:rPr lang="fi-FI" i="1" dirty="0" smtClean="0"/>
              <a:t> Finland online </a:t>
            </a:r>
            <a:r>
              <a:rPr lang="fi-FI" i="1" dirty="0" err="1" smtClean="0"/>
              <a:t>recruitment</a:t>
            </a:r>
            <a:r>
              <a:rPr lang="fi-FI" i="1" dirty="0" smtClean="0"/>
              <a:t> </a:t>
            </a:r>
            <a:r>
              <a:rPr lang="fi-FI" i="1" dirty="0" err="1" smtClean="0"/>
              <a:t>event</a:t>
            </a:r>
            <a:r>
              <a:rPr lang="fi-FI" i="1" dirty="0" smtClean="0"/>
              <a:t> (</a:t>
            </a:r>
            <a:r>
              <a:rPr lang="fi-FI" i="1" dirty="0" err="1" smtClean="0"/>
              <a:t>all</a:t>
            </a:r>
            <a:r>
              <a:rPr lang="fi-FI" i="1" dirty="0" smtClean="0"/>
              <a:t> </a:t>
            </a:r>
            <a:r>
              <a:rPr lang="fi-FI" i="1" dirty="0" err="1" smtClean="0"/>
              <a:t>sectors</a:t>
            </a:r>
            <a:r>
              <a:rPr lang="fi-FI" i="1" dirty="0" smtClean="0"/>
              <a:t>)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432942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EOJD </a:t>
            </a:r>
            <a:r>
              <a:rPr lang="fi-FI" dirty="0" err="1" smtClean="0"/>
              <a:t>events</a:t>
            </a:r>
            <a:r>
              <a:rPr lang="fi-FI" dirty="0" smtClean="0"/>
              <a:t> in 2022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b="1" dirty="0" err="1" smtClean="0"/>
              <a:t>Autumn</a:t>
            </a:r>
            <a:r>
              <a:rPr lang="fi-FI" b="1" dirty="0" smtClean="0"/>
              <a:t>: 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i="1" dirty="0" err="1" smtClean="0"/>
              <a:t>Week</a:t>
            </a:r>
            <a:r>
              <a:rPr lang="fi-FI" i="1" dirty="0" smtClean="0"/>
              <a:t> 36: </a:t>
            </a:r>
            <a:r>
              <a:rPr lang="fi-FI" i="1" dirty="0" err="1" smtClean="0"/>
              <a:t>Work</a:t>
            </a:r>
            <a:r>
              <a:rPr lang="fi-FI" i="1" dirty="0" smtClean="0"/>
              <a:t> in </a:t>
            </a:r>
            <a:r>
              <a:rPr lang="fi-FI" i="1" dirty="0" err="1" smtClean="0"/>
              <a:t>Lapland</a:t>
            </a:r>
            <a:r>
              <a:rPr lang="fi-FI" i="1" dirty="0" smtClean="0"/>
              <a:t> online </a:t>
            </a:r>
            <a:r>
              <a:rPr lang="fi-FI" i="1" dirty="0" err="1" smtClean="0"/>
              <a:t>recruitment</a:t>
            </a:r>
            <a:r>
              <a:rPr lang="fi-FI" i="1" dirty="0" smtClean="0"/>
              <a:t> </a:t>
            </a:r>
            <a:r>
              <a:rPr lang="fi-FI" i="1" dirty="0" err="1" smtClean="0"/>
              <a:t>event</a:t>
            </a:r>
            <a:r>
              <a:rPr lang="fi-FI" i="1" dirty="0" smtClean="0"/>
              <a:t> (HORECA and HORECA </a:t>
            </a:r>
            <a:r>
              <a:rPr lang="fi-FI" i="1" dirty="0" err="1" smtClean="0"/>
              <a:t>related</a:t>
            </a:r>
            <a:r>
              <a:rPr lang="fi-FI" i="1" dirty="0" smtClean="0"/>
              <a:t> </a:t>
            </a:r>
            <a:r>
              <a:rPr lang="fi-FI" i="1" dirty="0" err="1" smtClean="0"/>
              <a:t>sectors</a:t>
            </a:r>
            <a:r>
              <a:rPr lang="fi-FI" i="1" dirty="0" smtClean="0"/>
              <a:t>)</a:t>
            </a:r>
          </a:p>
          <a:p>
            <a:endParaRPr lang="fi-FI" i="1" dirty="0"/>
          </a:p>
          <a:p>
            <a:r>
              <a:rPr lang="fi-FI" i="1" dirty="0" err="1" smtClean="0"/>
              <a:t>Week</a:t>
            </a:r>
            <a:r>
              <a:rPr lang="fi-FI" i="1" dirty="0" smtClean="0"/>
              <a:t> 41: Finland Works - Nation </a:t>
            </a:r>
            <a:r>
              <a:rPr lang="fi-FI" i="1" dirty="0" err="1" smtClean="0"/>
              <a:t>wide</a:t>
            </a:r>
            <a:r>
              <a:rPr lang="fi-FI" i="1" dirty="0" smtClean="0"/>
              <a:t> online </a:t>
            </a:r>
            <a:r>
              <a:rPr lang="fi-FI" i="1" dirty="0" err="1" smtClean="0"/>
              <a:t>recruitment</a:t>
            </a:r>
            <a:r>
              <a:rPr lang="fi-FI" i="1" dirty="0" smtClean="0"/>
              <a:t> </a:t>
            </a:r>
            <a:r>
              <a:rPr lang="fi-FI" i="1" dirty="0" err="1" smtClean="0"/>
              <a:t>event</a:t>
            </a:r>
            <a:r>
              <a:rPr lang="fi-FI" i="1" dirty="0" smtClean="0"/>
              <a:t> + </a:t>
            </a:r>
            <a:r>
              <a:rPr lang="fi-FI" i="1" dirty="0" err="1" smtClean="0"/>
              <a:t>specific</a:t>
            </a:r>
            <a:r>
              <a:rPr lang="fi-FI" i="1" dirty="0" smtClean="0"/>
              <a:t> </a:t>
            </a:r>
            <a:r>
              <a:rPr lang="fi-FI" i="1" dirty="0" err="1" smtClean="0"/>
              <a:t>Metalworks</a:t>
            </a:r>
            <a:r>
              <a:rPr lang="fi-FI" i="1" dirty="0" smtClean="0"/>
              <a:t> </a:t>
            </a:r>
            <a:r>
              <a:rPr lang="fi-FI" i="1" dirty="0" err="1" smtClean="0"/>
              <a:t>event</a:t>
            </a:r>
            <a:r>
              <a:rPr lang="fi-FI" i="1" dirty="0" smtClean="0"/>
              <a:t> 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800584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9437" y="5826125"/>
            <a:ext cx="1847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i-FI" sz="4200" b="1" dirty="0" err="1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727719" y="1611166"/>
            <a:ext cx="6865697" cy="2692401"/>
          </a:xfrm>
        </p:spPr>
        <p:txBody>
          <a:bodyPr/>
          <a:lstStyle/>
          <a:p>
            <a:pPr algn="l"/>
            <a:endParaRPr lang="fi-FI" sz="1800" dirty="0" smtClean="0"/>
          </a:p>
          <a:p>
            <a:pPr algn="l"/>
            <a:endParaRPr lang="fi-FI" sz="1400" dirty="0" smtClean="0"/>
          </a:p>
          <a:p>
            <a:pPr algn="l"/>
            <a:r>
              <a:rPr lang="fi-FI" sz="1600" dirty="0" err="1" smtClean="0"/>
              <a:t>Thank</a:t>
            </a:r>
            <a:r>
              <a:rPr lang="fi-FI" sz="1600" dirty="0" smtClean="0"/>
              <a:t> </a:t>
            </a:r>
            <a:r>
              <a:rPr lang="fi-FI" sz="1600" dirty="0" err="1" smtClean="0"/>
              <a:t>you</a:t>
            </a:r>
            <a:r>
              <a:rPr lang="fi-FI" sz="1600" dirty="0" smtClean="0"/>
              <a:t>!</a:t>
            </a:r>
          </a:p>
          <a:p>
            <a:pPr algn="l"/>
            <a:endParaRPr lang="fi-FI" sz="1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11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land_sample-3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Team 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land_sample-3" id="{6FAB1604-9D14-244B-882D-43918BB39F72}" vid="{192F1151-D6F4-5B41-8D6D-8226306E68D8}"/>
    </a:ext>
  </a:extLst>
</a:theme>
</file>

<file path=ppt/theme/theme2.xml><?xml version="1.0" encoding="utf-8"?>
<a:theme xmlns:a="http://schemas.openxmlformats.org/drawingml/2006/main" name="1_Suomi Finland Blanco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Team 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land_sample-3" id="{6FAB1604-9D14-244B-882D-43918BB39F72}" vid="{93BE7513-DF57-F74C-996A-32E01F2B7527}"/>
    </a:ext>
  </a:extLst>
</a:theme>
</file>

<file path=ppt/theme/theme3.xml><?xml version="1.0" encoding="utf-8"?>
<a:theme xmlns:a="http://schemas.openxmlformats.org/drawingml/2006/main" name="1_Suomi Finland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Team 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land_sample-3" id="{6FAB1604-9D14-244B-882D-43918BB39F72}" vid="{192F1151-D6F4-5B41-8D6D-8226306E68D8}"/>
    </a:ext>
  </a:extLst>
</a:theme>
</file>

<file path=ppt/theme/theme4.xml><?xml version="1.0" encoding="utf-8"?>
<a:theme xmlns:a="http://schemas.openxmlformats.org/drawingml/2006/main" name="Office Theme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Team 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Team 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B3FD32F0C57A4C8B2A74466A6E4A7E" ma:contentTypeVersion="3" ma:contentTypeDescription="Create a new document." ma:contentTypeScope="" ma:versionID="7e871b2f84d2a99ba9cfcc15e3aa5db8">
  <xsd:schema xmlns:xsd="http://www.w3.org/2001/XMLSchema" xmlns:xs="http://www.w3.org/2001/XMLSchema" xmlns:p="http://schemas.microsoft.com/office/2006/metadata/properties" xmlns:ns2="fc0f8e36-0513-4d32-8de4-635a8dc8a1c3" targetNamespace="http://schemas.microsoft.com/office/2006/metadata/properties" ma:root="true" ma:fieldsID="6261cc608692b0af82180699d6ec317b" ns2:_="">
    <xsd:import namespace="fc0f8e36-0513-4d32-8de4-635a8dc8a1c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f8e36-0513-4d32-8de4-635a8dc8a1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6DA8BD-BD00-4B0E-8F41-518163F057B7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c0f8e36-0513-4d32-8de4-635a8dc8a1c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525382-A7F6-4202-AD8E-BEC725C43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0f8e36-0513-4d32-8de4-635a8dc8a1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ABB7C-FCDA-4C54-AE56-E3B248AB5F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Finland_sample-3</Template>
  <TotalTime>6339</TotalTime>
  <Words>526</Words>
  <Application>Microsoft Office PowerPoint</Application>
  <PresentationFormat>Näytössä katseltava esitys (16:9)</PresentationFormat>
  <Paragraphs>71</Paragraphs>
  <Slides>7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Finlandica</vt:lpstr>
      <vt:lpstr>Finland_sample-3</vt:lpstr>
      <vt:lpstr>1_Suomi Finland Blanco</vt:lpstr>
      <vt:lpstr>1_Suomi Finland</vt:lpstr>
      <vt:lpstr>EURES BILATERAL CYPRUS FINLAND</vt:lpstr>
      <vt:lpstr>PowerPoint-esitys</vt:lpstr>
      <vt:lpstr>Occupations with high demand of international experts and workers</vt:lpstr>
      <vt:lpstr>EURES Finland  organization</vt:lpstr>
      <vt:lpstr>EOJD events in 2022 that Finland is organising </vt:lpstr>
      <vt:lpstr>EOJD events in 2022</vt:lpstr>
      <vt:lpstr>PowerPoint-esitys</vt:lpstr>
    </vt:vector>
  </TitlesOfParts>
  <Manager>Hasan &amp; Partners</Manager>
  <Company>FORMIN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Rispoli Emma</dc:creator>
  <cp:lastModifiedBy>Perheentupa Laura (TEM)</cp:lastModifiedBy>
  <cp:revision>269</cp:revision>
  <dcterms:created xsi:type="dcterms:W3CDTF">2017-11-03T10:48:57Z</dcterms:created>
  <dcterms:modified xsi:type="dcterms:W3CDTF">2021-11-22T10:37:14Z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0x01010033B3FD32F0C57A4C8B2A74466A6E4A7E</vt:lpwstr>
  </property>
</Properties>
</file>